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317" r:id="rId3"/>
    <p:sldId id="321" r:id="rId4"/>
    <p:sldId id="323" r:id="rId5"/>
    <p:sldId id="311" r:id="rId6"/>
    <p:sldId id="313" r:id="rId7"/>
    <p:sldId id="327" r:id="rId8"/>
    <p:sldId id="312" r:id="rId9"/>
    <p:sldId id="325" r:id="rId10"/>
    <p:sldId id="259" r:id="rId11"/>
    <p:sldId id="261" r:id="rId12"/>
    <p:sldId id="314" r:id="rId13"/>
    <p:sldId id="285" r:id="rId14"/>
    <p:sldId id="293" r:id="rId15"/>
    <p:sldId id="288" r:id="rId16"/>
    <p:sldId id="282" r:id="rId17"/>
    <p:sldId id="283" r:id="rId18"/>
    <p:sldId id="263" r:id="rId19"/>
    <p:sldId id="315" r:id="rId20"/>
    <p:sldId id="298" r:id="rId21"/>
    <p:sldId id="31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ADA90-4233-C042-96AF-166E4C6AC18E}" v="1754" dt="2019-07-15T12:12:31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6"/>
    <p:restoredTop sz="94169"/>
  </p:normalViewPr>
  <p:slideViewPr>
    <p:cSldViewPr snapToGrid="0" snapToObjects="1">
      <p:cViewPr varScale="1">
        <p:scale>
          <a:sx n="101" d="100"/>
          <a:sy n="101" d="100"/>
        </p:scale>
        <p:origin x="20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36028-C241-2D4C-A132-726D9C97174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FEC44E-E9F4-A940-B427-23368CDAB513}">
      <dgm:prSet phldrT="[Text]" custT="1"/>
      <dgm:spPr/>
      <dgm:t>
        <a:bodyPr/>
        <a:lstStyle/>
        <a:p>
          <a:r>
            <a:rPr lang="en-US" sz="2800" dirty="0"/>
            <a:t>Get data</a:t>
          </a:r>
        </a:p>
      </dgm:t>
    </dgm:pt>
    <dgm:pt modelId="{8823FB7D-ADD9-E34A-BBEF-82FA6FB25C62}" type="parTrans" cxnId="{DFEF0543-CF9F-994A-981A-377451FD2EE4}">
      <dgm:prSet/>
      <dgm:spPr/>
      <dgm:t>
        <a:bodyPr/>
        <a:lstStyle/>
        <a:p>
          <a:endParaRPr lang="en-US"/>
        </a:p>
      </dgm:t>
    </dgm:pt>
    <dgm:pt modelId="{BA98D13F-622D-7C49-9BE0-38E4A8F5B0C1}" type="sibTrans" cxnId="{DFEF0543-CF9F-994A-981A-377451FD2EE4}">
      <dgm:prSet/>
      <dgm:spPr/>
      <dgm:t>
        <a:bodyPr/>
        <a:lstStyle/>
        <a:p>
          <a:endParaRPr lang="en-US"/>
        </a:p>
      </dgm:t>
    </dgm:pt>
    <dgm:pt modelId="{7144890A-6EE7-7B4B-999E-1DCD3A3A344C}">
      <dgm:prSet phldrT="[Text]" custT="1"/>
      <dgm:spPr/>
      <dgm:t>
        <a:bodyPr/>
        <a:lstStyle/>
        <a:p>
          <a:r>
            <a:rPr lang="en-US" sz="2800" dirty="0"/>
            <a:t>Clean data</a:t>
          </a:r>
        </a:p>
      </dgm:t>
    </dgm:pt>
    <dgm:pt modelId="{D390975A-41EE-9647-B996-A1A173A1C13E}" type="parTrans" cxnId="{78943C08-4907-3844-94CD-442703BC17E9}">
      <dgm:prSet/>
      <dgm:spPr/>
      <dgm:t>
        <a:bodyPr/>
        <a:lstStyle/>
        <a:p>
          <a:endParaRPr lang="en-US"/>
        </a:p>
      </dgm:t>
    </dgm:pt>
    <dgm:pt modelId="{F43D79E9-FC36-A042-BCF1-8CC3F34EAE1C}" type="sibTrans" cxnId="{78943C08-4907-3844-94CD-442703BC17E9}">
      <dgm:prSet/>
      <dgm:spPr/>
      <dgm:t>
        <a:bodyPr/>
        <a:lstStyle/>
        <a:p>
          <a:endParaRPr lang="en-US"/>
        </a:p>
      </dgm:t>
    </dgm:pt>
    <dgm:pt modelId="{5998D89E-99B6-EA41-8470-D85A90E63C81}">
      <dgm:prSet phldrT="[Text]" custT="1"/>
      <dgm:spPr/>
      <dgm:t>
        <a:bodyPr/>
        <a:lstStyle/>
        <a:p>
          <a:r>
            <a:rPr lang="en-US" sz="2800" dirty="0"/>
            <a:t>Modeling and analysis</a:t>
          </a:r>
        </a:p>
      </dgm:t>
    </dgm:pt>
    <dgm:pt modelId="{F22D0389-FA2D-BC4B-A689-871BF4A7187C}" type="parTrans" cxnId="{88B00DD5-5C5C-4D4F-9BBA-E20CE7AEF67C}">
      <dgm:prSet/>
      <dgm:spPr/>
      <dgm:t>
        <a:bodyPr/>
        <a:lstStyle/>
        <a:p>
          <a:endParaRPr lang="en-US"/>
        </a:p>
      </dgm:t>
    </dgm:pt>
    <dgm:pt modelId="{D32D5F35-BE85-AD40-B6CB-64B972642FD7}" type="sibTrans" cxnId="{88B00DD5-5C5C-4D4F-9BBA-E20CE7AEF67C}">
      <dgm:prSet/>
      <dgm:spPr/>
      <dgm:t>
        <a:bodyPr/>
        <a:lstStyle/>
        <a:p>
          <a:endParaRPr lang="en-US"/>
        </a:p>
      </dgm:t>
    </dgm:pt>
    <dgm:pt modelId="{318EFAE3-0454-F64A-BE31-E09AAA33A093}">
      <dgm:prSet custT="1"/>
      <dgm:spPr/>
      <dgm:t>
        <a:bodyPr/>
        <a:lstStyle/>
        <a:p>
          <a:r>
            <a:rPr lang="en-US" sz="2800" dirty="0"/>
            <a:t>Evaluate and present</a:t>
          </a:r>
        </a:p>
      </dgm:t>
    </dgm:pt>
    <dgm:pt modelId="{A323327D-D0F3-D247-AC0F-B78A721C0885}" type="parTrans" cxnId="{F4862EB6-00F3-A244-BBFE-C2C3983E000A}">
      <dgm:prSet/>
      <dgm:spPr/>
      <dgm:t>
        <a:bodyPr/>
        <a:lstStyle/>
        <a:p>
          <a:endParaRPr lang="en-US"/>
        </a:p>
      </dgm:t>
    </dgm:pt>
    <dgm:pt modelId="{62E1E178-5B67-864A-90C3-9887BA31B731}" type="sibTrans" cxnId="{F4862EB6-00F3-A244-BBFE-C2C3983E000A}">
      <dgm:prSet/>
      <dgm:spPr/>
      <dgm:t>
        <a:bodyPr/>
        <a:lstStyle/>
        <a:p>
          <a:endParaRPr lang="en-US"/>
        </a:p>
      </dgm:t>
    </dgm:pt>
    <dgm:pt modelId="{AE3F6566-8B80-794A-B1C5-E3D5239DD705}" type="pres">
      <dgm:prSet presAssocID="{C2836028-C241-2D4C-A132-726D9C971749}" presName="Name0" presStyleCnt="0">
        <dgm:presLayoutVars>
          <dgm:dir/>
          <dgm:resizeHandles val="exact"/>
        </dgm:presLayoutVars>
      </dgm:prSet>
      <dgm:spPr/>
    </dgm:pt>
    <dgm:pt modelId="{573D6595-22DE-0C49-8B0B-194168853270}" type="pres">
      <dgm:prSet presAssocID="{B2FEC44E-E9F4-A940-B427-23368CDAB513}" presName="node" presStyleLbl="node1" presStyleIdx="0" presStyleCnt="4">
        <dgm:presLayoutVars>
          <dgm:bulletEnabled val="1"/>
        </dgm:presLayoutVars>
      </dgm:prSet>
      <dgm:spPr/>
    </dgm:pt>
    <dgm:pt modelId="{FE6FEFDD-ACAE-8642-B70A-207DEED11513}" type="pres">
      <dgm:prSet presAssocID="{BA98D13F-622D-7C49-9BE0-38E4A8F5B0C1}" presName="sibTrans" presStyleLbl="sibTrans2D1" presStyleIdx="0" presStyleCnt="3"/>
      <dgm:spPr/>
    </dgm:pt>
    <dgm:pt modelId="{5E65AB8A-7CD2-424F-8050-80CA6C5C84EF}" type="pres">
      <dgm:prSet presAssocID="{BA98D13F-622D-7C49-9BE0-38E4A8F5B0C1}" presName="connectorText" presStyleLbl="sibTrans2D1" presStyleIdx="0" presStyleCnt="3"/>
      <dgm:spPr/>
    </dgm:pt>
    <dgm:pt modelId="{D1E8E7C7-FCA0-5E46-9718-97C8262C13EB}" type="pres">
      <dgm:prSet presAssocID="{7144890A-6EE7-7B4B-999E-1DCD3A3A344C}" presName="node" presStyleLbl="node1" presStyleIdx="1" presStyleCnt="4">
        <dgm:presLayoutVars>
          <dgm:bulletEnabled val="1"/>
        </dgm:presLayoutVars>
      </dgm:prSet>
      <dgm:spPr/>
    </dgm:pt>
    <dgm:pt modelId="{56BC5E54-FA56-634D-B103-6457E56A3B74}" type="pres">
      <dgm:prSet presAssocID="{F43D79E9-FC36-A042-BCF1-8CC3F34EAE1C}" presName="sibTrans" presStyleLbl="sibTrans2D1" presStyleIdx="1" presStyleCnt="3"/>
      <dgm:spPr/>
    </dgm:pt>
    <dgm:pt modelId="{52B610AE-EFB7-6B43-8584-6CE1D78A7F74}" type="pres">
      <dgm:prSet presAssocID="{F43D79E9-FC36-A042-BCF1-8CC3F34EAE1C}" presName="connectorText" presStyleLbl="sibTrans2D1" presStyleIdx="1" presStyleCnt="3"/>
      <dgm:spPr/>
    </dgm:pt>
    <dgm:pt modelId="{36E4CEEF-931D-7247-8820-6F4868D3BAED}" type="pres">
      <dgm:prSet presAssocID="{5998D89E-99B6-EA41-8470-D85A90E63C81}" presName="node" presStyleLbl="node1" presStyleIdx="2" presStyleCnt="4">
        <dgm:presLayoutVars>
          <dgm:bulletEnabled val="1"/>
        </dgm:presLayoutVars>
      </dgm:prSet>
      <dgm:spPr/>
    </dgm:pt>
    <dgm:pt modelId="{5D841D28-6967-1D40-8232-E8454370C7F6}" type="pres">
      <dgm:prSet presAssocID="{D32D5F35-BE85-AD40-B6CB-64B972642FD7}" presName="sibTrans" presStyleLbl="sibTrans2D1" presStyleIdx="2" presStyleCnt="3"/>
      <dgm:spPr/>
    </dgm:pt>
    <dgm:pt modelId="{DA1E7B1F-FE50-F741-A456-DE5379DD018E}" type="pres">
      <dgm:prSet presAssocID="{D32D5F35-BE85-AD40-B6CB-64B972642FD7}" presName="connectorText" presStyleLbl="sibTrans2D1" presStyleIdx="2" presStyleCnt="3"/>
      <dgm:spPr/>
    </dgm:pt>
    <dgm:pt modelId="{8A3EF5FF-F4C3-CF4D-88B6-CC19D26A8CDD}" type="pres">
      <dgm:prSet presAssocID="{318EFAE3-0454-F64A-BE31-E09AAA33A093}" presName="node" presStyleLbl="node1" presStyleIdx="3" presStyleCnt="4">
        <dgm:presLayoutVars>
          <dgm:bulletEnabled val="1"/>
        </dgm:presLayoutVars>
      </dgm:prSet>
      <dgm:spPr/>
    </dgm:pt>
  </dgm:ptLst>
  <dgm:cxnLst>
    <dgm:cxn modelId="{78943C08-4907-3844-94CD-442703BC17E9}" srcId="{C2836028-C241-2D4C-A132-726D9C971749}" destId="{7144890A-6EE7-7B4B-999E-1DCD3A3A344C}" srcOrd="1" destOrd="0" parTransId="{D390975A-41EE-9647-B996-A1A173A1C13E}" sibTransId="{F43D79E9-FC36-A042-BCF1-8CC3F34EAE1C}"/>
    <dgm:cxn modelId="{CA85E30A-F0EE-6548-BE97-5BC3027179D5}" type="presOf" srcId="{7144890A-6EE7-7B4B-999E-1DCD3A3A344C}" destId="{D1E8E7C7-FCA0-5E46-9718-97C8262C13EB}" srcOrd="0" destOrd="0" presId="urn:microsoft.com/office/officeart/2005/8/layout/process1"/>
    <dgm:cxn modelId="{D27A0736-9B3A-284D-9231-FD22046B8366}" type="presOf" srcId="{D32D5F35-BE85-AD40-B6CB-64B972642FD7}" destId="{5D841D28-6967-1D40-8232-E8454370C7F6}" srcOrd="0" destOrd="0" presId="urn:microsoft.com/office/officeart/2005/8/layout/process1"/>
    <dgm:cxn modelId="{DFEF0543-CF9F-994A-981A-377451FD2EE4}" srcId="{C2836028-C241-2D4C-A132-726D9C971749}" destId="{B2FEC44E-E9F4-A940-B427-23368CDAB513}" srcOrd="0" destOrd="0" parTransId="{8823FB7D-ADD9-E34A-BBEF-82FA6FB25C62}" sibTransId="{BA98D13F-622D-7C49-9BE0-38E4A8F5B0C1}"/>
    <dgm:cxn modelId="{395BA24D-0762-774E-BC9B-94C3CBF39128}" type="presOf" srcId="{D32D5F35-BE85-AD40-B6CB-64B972642FD7}" destId="{DA1E7B1F-FE50-F741-A456-DE5379DD018E}" srcOrd="1" destOrd="0" presId="urn:microsoft.com/office/officeart/2005/8/layout/process1"/>
    <dgm:cxn modelId="{411F755A-F482-A342-8521-BBCFAACC85EA}" type="presOf" srcId="{BA98D13F-622D-7C49-9BE0-38E4A8F5B0C1}" destId="{FE6FEFDD-ACAE-8642-B70A-207DEED11513}" srcOrd="0" destOrd="0" presId="urn:microsoft.com/office/officeart/2005/8/layout/process1"/>
    <dgm:cxn modelId="{8403256C-6E74-9240-90F8-82926FDAC9FC}" type="presOf" srcId="{C2836028-C241-2D4C-A132-726D9C971749}" destId="{AE3F6566-8B80-794A-B1C5-E3D5239DD705}" srcOrd="0" destOrd="0" presId="urn:microsoft.com/office/officeart/2005/8/layout/process1"/>
    <dgm:cxn modelId="{841CB883-7C98-6D4C-983F-357306924887}" type="presOf" srcId="{5998D89E-99B6-EA41-8470-D85A90E63C81}" destId="{36E4CEEF-931D-7247-8820-6F4868D3BAED}" srcOrd="0" destOrd="0" presId="urn:microsoft.com/office/officeart/2005/8/layout/process1"/>
    <dgm:cxn modelId="{1A467886-8C6F-5247-97FD-AF8F15D0C3FB}" type="presOf" srcId="{F43D79E9-FC36-A042-BCF1-8CC3F34EAE1C}" destId="{52B610AE-EFB7-6B43-8584-6CE1D78A7F74}" srcOrd="1" destOrd="0" presId="urn:microsoft.com/office/officeart/2005/8/layout/process1"/>
    <dgm:cxn modelId="{37E63589-BC5A-8740-9ABC-004B483EE957}" type="presOf" srcId="{318EFAE3-0454-F64A-BE31-E09AAA33A093}" destId="{8A3EF5FF-F4C3-CF4D-88B6-CC19D26A8CDD}" srcOrd="0" destOrd="0" presId="urn:microsoft.com/office/officeart/2005/8/layout/process1"/>
    <dgm:cxn modelId="{444E7DB5-14CC-7046-80A2-79E42F98257B}" type="presOf" srcId="{B2FEC44E-E9F4-A940-B427-23368CDAB513}" destId="{573D6595-22DE-0C49-8B0B-194168853270}" srcOrd="0" destOrd="0" presId="urn:microsoft.com/office/officeart/2005/8/layout/process1"/>
    <dgm:cxn modelId="{F4862EB6-00F3-A244-BBFE-C2C3983E000A}" srcId="{C2836028-C241-2D4C-A132-726D9C971749}" destId="{318EFAE3-0454-F64A-BE31-E09AAA33A093}" srcOrd="3" destOrd="0" parTransId="{A323327D-D0F3-D247-AC0F-B78A721C0885}" sibTransId="{62E1E178-5B67-864A-90C3-9887BA31B731}"/>
    <dgm:cxn modelId="{FCF15AC2-ED96-2E43-B3FE-5A04BF3310CB}" type="presOf" srcId="{F43D79E9-FC36-A042-BCF1-8CC3F34EAE1C}" destId="{56BC5E54-FA56-634D-B103-6457E56A3B74}" srcOrd="0" destOrd="0" presId="urn:microsoft.com/office/officeart/2005/8/layout/process1"/>
    <dgm:cxn modelId="{88B00DD5-5C5C-4D4F-9BBA-E20CE7AEF67C}" srcId="{C2836028-C241-2D4C-A132-726D9C971749}" destId="{5998D89E-99B6-EA41-8470-D85A90E63C81}" srcOrd="2" destOrd="0" parTransId="{F22D0389-FA2D-BC4B-A689-871BF4A7187C}" sibTransId="{D32D5F35-BE85-AD40-B6CB-64B972642FD7}"/>
    <dgm:cxn modelId="{48B228E7-132A-DB42-BAD7-FCAA0C94AE70}" type="presOf" srcId="{BA98D13F-622D-7C49-9BE0-38E4A8F5B0C1}" destId="{5E65AB8A-7CD2-424F-8050-80CA6C5C84EF}" srcOrd="1" destOrd="0" presId="urn:microsoft.com/office/officeart/2005/8/layout/process1"/>
    <dgm:cxn modelId="{35190790-6F1C-8D47-A52A-CB9A55ED2221}" type="presParOf" srcId="{AE3F6566-8B80-794A-B1C5-E3D5239DD705}" destId="{573D6595-22DE-0C49-8B0B-194168853270}" srcOrd="0" destOrd="0" presId="urn:microsoft.com/office/officeart/2005/8/layout/process1"/>
    <dgm:cxn modelId="{136ED4E1-4505-1948-AF6E-D7690F61DD61}" type="presParOf" srcId="{AE3F6566-8B80-794A-B1C5-E3D5239DD705}" destId="{FE6FEFDD-ACAE-8642-B70A-207DEED11513}" srcOrd="1" destOrd="0" presId="urn:microsoft.com/office/officeart/2005/8/layout/process1"/>
    <dgm:cxn modelId="{7C8F9863-E8DB-2840-B26A-A1B289B6F26A}" type="presParOf" srcId="{FE6FEFDD-ACAE-8642-B70A-207DEED11513}" destId="{5E65AB8A-7CD2-424F-8050-80CA6C5C84EF}" srcOrd="0" destOrd="0" presId="urn:microsoft.com/office/officeart/2005/8/layout/process1"/>
    <dgm:cxn modelId="{34423BB8-2BFD-0A41-87D2-E5D420290C66}" type="presParOf" srcId="{AE3F6566-8B80-794A-B1C5-E3D5239DD705}" destId="{D1E8E7C7-FCA0-5E46-9718-97C8262C13EB}" srcOrd="2" destOrd="0" presId="urn:microsoft.com/office/officeart/2005/8/layout/process1"/>
    <dgm:cxn modelId="{473C288C-1C7F-3444-93F1-14FBCDA688C0}" type="presParOf" srcId="{AE3F6566-8B80-794A-B1C5-E3D5239DD705}" destId="{56BC5E54-FA56-634D-B103-6457E56A3B74}" srcOrd="3" destOrd="0" presId="urn:microsoft.com/office/officeart/2005/8/layout/process1"/>
    <dgm:cxn modelId="{982FB8FD-FE70-BE48-AA2C-AB66D7E72D31}" type="presParOf" srcId="{56BC5E54-FA56-634D-B103-6457E56A3B74}" destId="{52B610AE-EFB7-6B43-8584-6CE1D78A7F74}" srcOrd="0" destOrd="0" presId="urn:microsoft.com/office/officeart/2005/8/layout/process1"/>
    <dgm:cxn modelId="{7DB679DD-881E-014F-AC5C-1132E5E336D2}" type="presParOf" srcId="{AE3F6566-8B80-794A-B1C5-E3D5239DD705}" destId="{36E4CEEF-931D-7247-8820-6F4868D3BAED}" srcOrd="4" destOrd="0" presId="urn:microsoft.com/office/officeart/2005/8/layout/process1"/>
    <dgm:cxn modelId="{36EE8FC5-85F8-D74A-AF4B-61EC04E8B238}" type="presParOf" srcId="{AE3F6566-8B80-794A-B1C5-E3D5239DD705}" destId="{5D841D28-6967-1D40-8232-E8454370C7F6}" srcOrd="5" destOrd="0" presId="urn:microsoft.com/office/officeart/2005/8/layout/process1"/>
    <dgm:cxn modelId="{2077332C-6BC1-664D-828B-2DA10641A9EC}" type="presParOf" srcId="{5D841D28-6967-1D40-8232-E8454370C7F6}" destId="{DA1E7B1F-FE50-F741-A456-DE5379DD018E}" srcOrd="0" destOrd="0" presId="urn:microsoft.com/office/officeart/2005/8/layout/process1"/>
    <dgm:cxn modelId="{0BEC7C75-37AB-3E40-9912-8AD1CC19CB8F}" type="presParOf" srcId="{AE3F6566-8B80-794A-B1C5-E3D5239DD705}" destId="{8A3EF5FF-F4C3-CF4D-88B6-CC19D26A8CD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D6595-22DE-0C49-8B0B-194168853270}">
      <dsp:nvSpPr>
        <dsp:cNvPr id="0" name=""/>
        <dsp:cNvSpPr/>
      </dsp:nvSpPr>
      <dsp:spPr>
        <a:xfrm>
          <a:off x="4487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data</a:t>
          </a:r>
        </a:p>
      </dsp:txBody>
      <dsp:txXfrm>
        <a:off x="48668" y="839847"/>
        <a:ext cx="1873851" cy="1420089"/>
      </dsp:txXfrm>
    </dsp:sp>
    <dsp:sp modelId="{FE6FEFDD-ACAE-8642-B70A-207DEED11513}">
      <dsp:nvSpPr>
        <dsp:cNvPr id="0" name=""/>
        <dsp:cNvSpPr/>
      </dsp:nvSpPr>
      <dsp:spPr>
        <a:xfrm>
          <a:off x="2162922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62922" y="1403904"/>
        <a:ext cx="291192" cy="291976"/>
      </dsp:txXfrm>
    </dsp:sp>
    <dsp:sp modelId="{D1E8E7C7-FCA0-5E46-9718-97C8262C13EB}">
      <dsp:nvSpPr>
        <dsp:cNvPr id="0" name=""/>
        <dsp:cNvSpPr/>
      </dsp:nvSpPr>
      <dsp:spPr>
        <a:xfrm>
          <a:off x="2751586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 data</a:t>
          </a:r>
        </a:p>
      </dsp:txBody>
      <dsp:txXfrm>
        <a:off x="2795767" y="839847"/>
        <a:ext cx="1873851" cy="1420089"/>
      </dsp:txXfrm>
    </dsp:sp>
    <dsp:sp modelId="{56BC5E54-FA56-634D-B103-6457E56A3B74}">
      <dsp:nvSpPr>
        <dsp:cNvPr id="0" name=""/>
        <dsp:cNvSpPr/>
      </dsp:nvSpPr>
      <dsp:spPr>
        <a:xfrm>
          <a:off x="4910021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10021" y="1403904"/>
        <a:ext cx="291192" cy="291976"/>
      </dsp:txXfrm>
    </dsp:sp>
    <dsp:sp modelId="{36E4CEEF-931D-7247-8820-6F4868D3BAED}">
      <dsp:nvSpPr>
        <dsp:cNvPr id="0" name=""/>
        <dsp:cNvSpPr/>
      </dsp:nvSpPr>
      <dsp:spPr>
        <a:xfrm>
          <a:off x="5498685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Modeling and analysis</a:t>
          </a:r>
        </a:p>
      </dsp:txBody>
      <dsp:txXfrm>
        <a:off x="5542866" y="839847"/>
        <a:ext cx="1873851" cy="1420089"/>
      </dsp:txXfrm>
    </dsp:sp>
    <dsp:sp modelId="{5D841D28-6967-1D40-8232-E8454370C7F6}">
      <dsp:nvSpPr>
        <dsp:cNvPr id="0" name=""/>
        <dsp:cNvSpPr/>
      </dsp:nvSpPr>
      <dsp:spPr>
        <a:xfrm>
          <a:off x="7657119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57119" y="1403904"/>
        <a:ext cx="291192" cy="291976"/>
      </dsp:txXfrm>
    </dsp:sp>
    <dsp:sp modelId="{8A3EF5FF-F4C3-CF4D-88B6-CC19D26A8CDD}">
      <dsp:nvSpPr>
        <dsp:cNvPr id="0" name=""/>
        <dsp:cNvSpPr/>
      </dsp:nvSpPr>
      <dsp:spPr>
        <a:xfrm>
          <a:off x="8245783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Evaluate and present</a:t>
          </a:r>
        </a:p>
      </dsp:txBody>
      <dsp:txXfrm>
        <a:off x="8289964" y="839847"/>
        <a:ext cx="1873851" cy="1420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7DDF-4293-5645-A8E6-176E19971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5DBEE-66F2-7446-99C9-E57364186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C8FB-5E09-7B4E-AAA8-2B005361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5305-02F9-1745-B503-2977A283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BA118-153F-1B4D-8727-970097F7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8C42-E336-D64F-84F4-5E55DC0D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171D2-FB78-E04B-97C4-347C61EFD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A84-D06F-CE4E-9C06-136DC835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2783-44DF-8F48-9EF3-F86A31CC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9E4C-0561-8441-8021-BA360B83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9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41D47-4DF3-344D-BDA5-86DFF018B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955F-878F-604D-8A87-E8A7C59E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FE17-065D-4242-A07E-F05D4941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B0756-E867-0A44-9CD1-F9C90A4E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379A-1465-4D44-A32C-C93A0E8F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36C5-24CA-B949-B676-7AF11161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2987-2313-3C4C-B6A0-1EFDF3D5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2DB5F-EE2B-EE46-B2B6-B0AF945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A58D-BF76-514C-870D-8BCCBB37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1F91-3DE6-7A4E-94CB-B396710D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0B4B-D7F4-4E4A-AB31-FAC518D5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7AF6-A912-B14B-8970-10783A0F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7DCC-8E0C-D64F-A415-740CE678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FDB2-E166-9B43-95DD-87D9E6C9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AC8A-7E63-764B-A867-C9B95795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1B73-AFA4-7540-B59C-401979A7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531D-FBEF-C648-900F-7718A7C36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38D01-74EF-8E41-AC68-D964DE5E9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C5A5-56A6-D844-9403-13B91F01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0657-63B2-A141-87E2-950229A7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C5B00-63B5-0340-AB5A-492343BD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3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62E-1456-614B-9946-9C36F10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A96E-446A-B849-8191-C2A946211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E32BE-851A-234F-BF27-EB717A19F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48D57-2EC8-E348-9986-99F3C450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10897-693E-0041-BE54-2E8628527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20F98-B8C6-9244-A6BF-42E5D94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EA598-0DB3-754B-8547-C8AEF8EB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9211D-ADAF-5847-9B33-B88B5744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D73-4178-6244-99C8-0AE952A3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7FFA2-52A6-794D-B94B-A423D50C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E2976-FB3B-AD48-89D3-F139DC93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8DA73-B424-2A4E-A24E-328859E3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07FB-9244-5448-83D6-6DD0C32F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1D79DD-BEC3-3F4D-9A1E-05EACEFF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2717E-D302-F44D-AB94-B6FA7C76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4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17A1-A192-7341-897E-7479BC06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3005-CB4C-934B-87B5-CC9E8E84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79E34-5EE9-DB42-98A2-9A818D42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60DB7-DEF5-C34D-A169-B741ADD1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30F3-33FF-7647-9CAB-ACCD5A1B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E55A1-5763-D349-B814-C3E8C4F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7060-6166-E842-B12E-C5E0404F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1B2E-FFA3-BC4A-BE1A-16C209521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4B3DE-80B6-9F48-828D-F413839B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3A331-0301-4843-88E3-64C17041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DD82E-217D-4F48-BD01-5C7174D9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1C64-95A6-3E46-9A67-ACC80A8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4615-742E-F942-AFDE-0A14C6D4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9AA5-F078-4B40-9FC9-C94E17DC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DC1E-6B81-DF45-9595-10F557359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82E5-640F-F549-B4D0-F55B0C7903D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C026-F869-3445-89C7-67980A827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02EA-492D-4B4A-8B57-BF4DD95A3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6">
                    <a:lumMod val="50000"/>
                  </a:schemeClr>
                </a:solidFill>
              </a:rPr>
              <a:t>Python for Data 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3365938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961035-898D-2040-8C06-C8A0946D3D8D}"/>
              </a:ext>
            </a:extLst>
          </p:cNvPr>
          <p:cNvSpPr txBox="1"/>
          <p:nvPr/>
        </p:nvSpPr>
        <p:spPr>
          <a:xfrm>
            <a:off x="1439915" y="3666808"/>
            <a:ext cx="7662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Poverty GP Summer University</a:t>
            </a:r>
          </a:p>
          <a:p>
            <a:endParaRPr lang="en-US" sz="2800" i="1" dirty="0"/>
          </a:p>
          <a:p>
            <a:r>
              <a:rPr lang="en-US" sz="2800" i="1" dirty="0"/>
              <a:t>July 15-19, 2019</a:t>
            </a:r>
          </a:p>
          <a:p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3D1A8-E18D-6844-A94A-F8945C27B85B}"/>
              </a:ext>
            </a:extLst>
          </p:cNvPr>
          <p:cNvSpPr/>
          <p:nvPr/>
        </p:nvSpPr>
        <p:spPr>
          <a:xfrm>
            <a:off x="1397876" y="5830756"/>
            <a:ext cx="833491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worldbank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/Python-for-Data-Science/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38C43-D61D-5D4C-B2E6-860912B297E3}"/>
              </a:ext>
            </a:extLst>
          </p:cNvPr>
          <p:cNvSpPr txBox="1"/>
          <p:nvPr/>
        </p:nvSpPr>
        <p:spPr>
          <a:xfrm rot="435294">
            <a:off x="7835254" y="4269728"/>
            <a:ext cx="3795063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Welcome!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Here are the materials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5E91A-E4F5-3D4B-A754-B2BC6F8F9BDF}"/>
              </a:ext>
            </a:extLst>
          </p:cNvPr>
          <p:cNvCxnSpPr>
            <a:cxnSpLocks/>
          </p:cNvCxnSpPr>
          <p:nvPr/>
        </p:nvCxnSpPr>
        <p:spPr>
          <a:xfrm flipH="1">
            <a:off x="8815806" y="5263635"/>
            <a:ext cx="278017" cy="392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3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779B5C-7B92-CF4A-BBB3-60C51E537BD9}"/>
              </a:ext>
            </a:extLst>
          </p:cNvPr>
          <p:cNvGrpSpPr/>
          <p:nvPr/>
        </p:nvGrpSpPr>
        <p:grpSpPr>
          <a:xfrm>
            <a:off x="1099751" y="212982"/>
            <a:ext cx="10676237" cy="7044554"/>
            <a:chOff x="1099751" y="212982"/>
            <a:chExt cx="10676237" cy="7044554"/>
          </a:xfrm>
        </p:grpSpPr>
        <p:pic>
          <p:nvPicPr>
            <p:cNvPr id="1026" name="Picture 2" descr="venn.jpg">
              <a:extLst>
                <a:ext uri="{FF2B5EF4-FFF2-40B4-BE49-F238E27FC236}">
                  <a16:creationId xmlns:a16="http://schemas.microsoft.com/office/drawing/2014/main" id="{5A476839-00C4-FC42-9E6B-1ED3F7911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751" y="212982"/>
              <a:ext cx="10676237" cy="674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73CA69-FB13-D24E-AD54-ED7042A32F5D}"/>
                </a:ext>
              </a:extLst>
            </p:cNvPr>
            <p:cNvGrpSpPr/>
            <p:nvPr/>
          </p:nvGrpSpPr>
          <p:grpSpPr>
            <a:xfrm>
              <a:off x="1272746" y="997118"/>
              <a:ext cx="2125362" cy="1078818"/>
              <a:chOff x="1272746" y="997118"/>
              <a:chExt cx="2125362" cy="10788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AC167A-395A-2946-9D42-55ED80EDA59D}"/>
                  </a:ext>
                </a:extLst>
              </p:cNvPr>
              <p:cNvSpPr/>
              <p:nvPr/>
            </p:nvSpPr>
            <p:spPr>
              <a:xfrm>
                <a:off x="1272746" y="997118"/>
                <a:ext cx="2125362" cy="1078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B3FCD2-7020-134C-82F6-B6A60C00A311}"/>
                  </a:ext>
                </a:extLst>
              </p:cNvPr>
              <p:cNvSpPr txBox="1"/>
              <p:nvPr/>
            </p:nvSpPr>
            <p:spPr>
              <a:xfrm>
                <a:off x="1779372" y="1244939"/>
                <a:ext cx="14616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Computer</a:t>
                </a:r>
              </a:p>
              <a:p>
                <a:pPr algn="ctr"/>
                <a:r>
                  <a:rPr lang="en-US" sz="2400" b="1" dirty="0"/>
                  <a:t>science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3D0AFB-92E3-CB42-9E81-0040EA2CA6C5}"/>
                </a:ext>
              </a:extLst>
            </p:cNvPr>
            <p:cNvSpPr/>
            <p:nvPr/>
          </p:nvSpPr>
          <p:spPr>
            <a:xfrm>
              <a:off x="1099751" y="840260"/>
              <a:ext cx="2298357" cy="1235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F12B7-C234-9F4F-BAF2-280397AE473D}"/>
                </a:ext>
              </a:extLst>
            </p:cNvPr>
            <p:cNvSpPr/>
            <p:nvPr/>
          </p:nvSpPr>
          <p:spPr>
            <a:xfrm>
              <a:off x="4254307" y="6178718"/>
              <a:ext cx="4049434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364E56-E2BC-614B-9E16-8022598093DC}"/>
                </a:ext>
              </a:extLst>
            </p:cNvPr>
            <p:cNvSpPr txBox="1"/>
            <p:nvPr/>
          </p:nvSpPr>
          <p:spPr>
            <a:xfrm>
              <a:off x="5226907" y="6228827"/>
              <a:ext cx="254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Domain expertise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239ABA-B4B9-664B-8831-2259295BAA60}"/>
                </a:ext>
              </a:extLst>
            </p:cNvPr>
            <p:cNvSpPr/>
            <p:nvPr/>
          </p:nvSpPr>
          <p:spPr>
            <a:xfrm>
              <a:off x="9349947" y="1244939"/>
              <a:ext cx="2125362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BBDBB8-E3F2-E640-952C-9D8031920BFD}"/>
                </a:ext>
              </a:extLst>
            </p:cNvPr>
            <p:cNvSpPr txBox="1"/>
            <p:nvPr/>
          </p:nvSpPr>
          <p:spPr>
            <a:xfrm>
              <a:off x="9459985" y="1492760"/>
              <a:ext cx="1834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Math &amp; stats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63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AEB2A-A537-E449-A2C8-0067E34F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61" y="0"/>
            <a:ext cx="93176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FD316-8174-064E-BFC9-60D4EDE8DCE6}"/>
              </a:ext>
            </a:extLst>
          </p:cNvPr>
          <p:cNvSpPr txBox="1"/>
          <p:nvPr/>
        </p:nvSpPr>
        <p:spPr>
          <a:xfrm>
            <a:off x="10558591" y="6052456"/>
            <a:ext cx="144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IMF /</a:t>
            </a:r>
          </a:p>
          <a:p>
            <a:r>
              <a:rPr lang="en-US" dirty="0"/>
              <a:t>Doug Laney</a:t>
            </a:r>
          </a:p>
        </p:txBody>
      </p:sp>
    </p:spTree>
    <p:extLst>
      <p:ext uri="{BB962C8B-B14F-4D97-AF65-F5344CB8AC3E}">
        <p14:creationId xmlns:p14="http://schemas.microsoft.com/office/powerpoint/2010/main" val="364995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2802309" y="2721114"/>
            <a:ext cx="6587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82905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B961-321F-E64A-8FF7-12E910F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24" y="2171780"/>
            <a:ext cx="5251844" cy="2692401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032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5594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5364C-B0E2-B246-9278-0A85067F27A3}"/>
              </a:ext>
            </a:extLst>
          </p:cNvPr>
          <p:cNvSpPr txBox="1"/>
          <p:nvPr/>
        </p:nvSpPr>
        <p:spPr>
          <a:xfrm>
            <a:off x="5449330" y="2082800"/>
            <a:ext cx="4757351" cy="31393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Whitespace instead of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tabs, indentation and line-breaks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remains uncluttered</a:t>
            </a:r>
          </a:p>
          <a:p>
            <a:endParaRPr lang="en-US" dirty="0"/>
          </a:p>
          <a:p>
            <a:r>
              <a:rPr lang="en-US" b="1" dirty="0"/>
              <a:t>Variable types determined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declare the type of your variables before assigning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Intuitive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PEP8: style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4085829" y="2967373"/>
            <a:ext cx="4078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Three advantages:</a:t>
            </a:r>
          </a:p>
        </p:txBody>
      </p:sp>
    </p:spTree>
    <p:extLst>
      <p:ext uri="{BB962C8B-B14F-4D97-AF65-F5344CB8AC3E}">
        <p14:creationId xmlns:p14="http://schemas.microsoft.com/office/powerpoint/2010/main" val="270500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3031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1. Python is popular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FEAD-D4E7-6E43-9E0C-60E369B7050C}"/>
              </a:ext>
            </a:extLst>
          </p:cNvPr>
          <p:cNvSpPr txBox="1"/>
          <p:nvPr/>
        </p:nvSpPr>
        <p:spPr>
          <a:xfrm>
            <a:off x="314192" y="1668162"/>
            <a:ext cx="3541115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user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Well-maintained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Online guidance (</a:t>
            </a:r>
            <a:r>
              <a:rPr lang="en-US" sz="2000" dirty="0" err="1"/>
              <a:t>StackOverflow</a:t>
            </a:r>
            <a:r>
              <a:rPr lang="en-US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F8DE8-318B-FE45-B05D-50D9C75F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53" r="60129" b="2927"/>
          <a:stretch/>
        </p:blipFill>
        <p:spPr>
          <a:xfrm>
            <a:off x="5041367" y="66853"/>
            <a:ext cx="5894363" cy="68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4524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2. Easy to learn and share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1C3BC-4314-2941-AB59-72924815A70A}"/>
              </a:ext>
            </a:extLst>
          </p:cNvPr>
          <p:cNvSpPr txBox="1"/>
          <p:nvPr/>
        </p:nvSpPr>
        <p:spPr>
          <a:xfrm>
            <a:off x="314192" y="1668162"/>
            <a:ext cx="3541115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WHY PEOPLE LIKE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is intuitive and expressive (compare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Suited to large quantities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Transparent, reproducible research through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D20D5-A8CD-4F46-9DC1-320ACED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95" y="3227383"/>
            <a:ext cx="4851400" cy="2222500"/>
          </a:xfrm>
          <a:prstGeom prst="rect">
            <a:avLst/>
          </a:prstGeom>
          <a:ln w="190500" cap="sq">
            <a:solidFill>
              <a:schemeClr val="accent2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FDFD6-54FD-B748-88F5-A19C72D2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95" y="1553230"/>
            <a:ext cx="3365500" cy="63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79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CDC8CC-5B0C-8B4C-93B6-52DFCA03F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1691"/>
              </p:ext>
            </p:extLst>
          </p:nvPr>
        </p:nvGraphicFramePr>
        <p:xfrm>
          <a:off x="1835353" y="1087400"/>
          <a:ext cx="10212485" cy="309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BA7BEA-4E5E-8E44-AB43-755251EA67C4}"/>
              </a:ext>
            </a:extLst>
          </p:cNvPr>
          <p:cNvSpPr txBox="1"/>
          <p:nvPr/>
        </p:nvSpPr>
        <p:spPr>
          <a:xfrm>
            <a:off x="1835353" y="4200547"/>
            <a:ext cx="201663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BeautifulSoup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mySQL</a:t>
            </a:r>
            <a:r>
              <a:rPr lang="en-US" sz="2000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API clients (Twitter, ESRI, </a:t>
            </a:r>
            <a:r>
              <a:rPr lang="en-US" sz="2000" dirty="0" err="1"/>
              <a:t>OSMNx</a:t>
            </a:r>
            <a:r>
              <a:rPr lang="en-US" sz="2000" dirty="0"/>
              <a:t>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CA9D-4B8C-0D4D-A48D-FBBA7D588C10}"/>
              </a:ext>
            </a:extLst>
          </p:cNvPr>
          <p:cNvSpPr txBox="1"/>
          <p:nvPr/>
        </p:nvSpPr>
        <p:spPr>
          <a:xfrm>
            <a:off x="4620639" y="4200547"/>
            <a:ext cx="177975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Geopandas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Rasterio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1531-33C4-B44D-B304-48CC89D7B90F}"/>
              </a:ext>
            </a:extLst>
          </p:cNvPr>
          <p:cNvSpPr txBox="1"/>
          <p:nvPr/>
        </p:nvSpPr>
        <p:spPr>
          <a:xfrm>
            <a:off x="7256747" y="4187185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statsmodel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SciKitLearn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939B5-2DBB-3D43-9C50-AAC099C44314}"/>
              </a:ext>
            </a:extLst>
          </p:cNvPr>
          <p:cNvSpPr txBox="1"/>
          <p:nvPr/>
        </p:nvSpPr>
        <p:spPr>
          <a:xfrm>
            <a:off x="10070476" y="4200547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D217A-2DFA-E449-A04D-A31171917C9A}"/>
              </a:ext>
            </a:extLst>
          </p:cNvPr>
          <p:cNvSpPr txBox="1"/>
          <p:nvPr/>
        </p:nvSpPr>
        <p:spPr>
          <a:xfrm>
            <a:off x="333634" y="2335432"/>
            <a:ext cx="1210962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work-flow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A968A-E39E-2345-B588-18C4CB3126FC}"/>
              </a:ext>
            </a:extLst>
          </p:cNvPr>
          <p:cNvSpPr txBox="1"/>
          <p:nvPr/>
        </p:nvSpPr>
        <p:spPr>
          <a:xfrm>
            <a:off x="341773" y="4347909"/>
            <a:ext cx="9737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Examplelibraries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F94CC-630C-7149-AA91-D30DAAD7E220}"/>
              </a:ext>
            </a:extLst>
          </p:cNvPr>
          <p:cNvCxnSpPr/>
          <p:nvPr/>
        </p:nvCxnSpPr>
        <p:spPr>
          <a:xfrm>
            <a:off x="2842054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0A0ED7-D418-8E43-A688-06E71609B52D}"/>
              </a:ext>
            </a:extLst>
          </p:cNvPr>
          <p:cNvCxnSpPr/>
          <p:nvPr/>
        </p:nvCxnSpPr>
        <p:spPr>
          <a:xfrm>
            <a:off x="5510515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E893D-D32D-8641-B4BF-8E5AD3A49BE2}"/>
              </a:ext>
            </a:extLst>
          </p:cNvPr>
          <p:cNvCxnSpPr/>
          <p:nvPr/>
        </p:nvCxnSpPr>
        <p:spPr>
          <a:xfrm>
            <a:off x="8146623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9A2CE-697A-8847-A9DE-60F1B12AC798}"/>
              </a:ext>
            </a:extLst>
          </p:cNvPr>
          <p:cNvCxnSpPr/>
          <p:nvPr/>
        </p:nvCxnSpPr>
        <p:spPr>
          <a:xfrm>
            <a:off x="10943369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299EB5-D28D-984D-854B-CBBFD7E008D5}"/>
              </a:ext>
            </a:extLst>
          </p:cNvPr>
          <p:cNvSpPr/>
          <p:nvPr/>
        </p:nvSpPr>
        <p:spPr>
          <a:xfrm>
            <a:off x="341732" y="248886"/>
            <a:ext cx="5232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3. Thriving ecosystem of tools</a:t>
            </a:r>
          </a:p>
        </p:txBody>
      </p:sp>
    </p:spTree>
    <p:extLst>
      <p:ext uri="{BB962C8B-B14F-4D97-AF65-F5344CB8AC3E}">
        <p14:creationId xmlns:p14="http://schemas.microsoft.com/office/powerpoint/2010/main" val="22348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4085829" y="2967373"/>
            <a:ext cx="3193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24514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Participant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1820917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140B7-7605-0647-B977-958141F24B3E}"/>
              </a:ext>
            </a:extLst>
          </p:cNvPr>
          <p:cNvSpPr txBox="1"/>
          <p:nvPr/>
        </p:nvSpPr>
        <p:spPr>
          <a:xfrm>
            <a:off x="1292773" y="2518117"/>
            <a:ext cx="9469012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With no prior coding skills assumed, participants should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access and combine a diverse set of datasets;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conduct data exploration and visualization;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utilize Python libraries for geospatial data and machine learning;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self-teach next steps.</a:t>
            </a:r>
          </a:p>
        </p:txBody>
      </p:sp>
    </p:spTree>
    <p:extLst>
      <p:ext uri="{BB962C8B-B14F-4D97-AF65-F5344CB8AC3E}">
        <p14:creationId xmlns:p14="http://schemas.microsoft.com/office/powerpoint/2010/main" val="396653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C9D92B-49ED-E24D-8201-CBB14CDC6F78}"/>
              </a:ext>
            </a:extLst>
          </p:cNvPr>
          <p:cNvSpPr txBox="1"/>
          <p:nvPr/>
        </p:nvSpPr>
        <p:spPr>
          <a:xfrm>
            <a:off x="189290" y="252675"/>
            <a:ext cx="1182577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Course outline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CFF769-1E2F-7C45-8E9E-6EF326F0A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48383"/>
              </p:ext>
            </p:extLst>
          </p:nvPr>
        </p:nvGraphicFramePr>
        <p:xfrm>
          <a:off x="189290" y="944880"/>
          <a:ext cx="11825774" cy="17068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147014">
                  <a:extLst>
                    <a:ext uri="{9D8B030D-6E8A-4147-A177-3AD203B41FA5}">
                      <a16:colId xmlns:a16="http://schemas.microsoft.com/office/drawing/2014/main" val="2046485863"/>
                    </a:ext>
                  </a:extLst>
                </a:gridCol>
                <a:gridCol w="8678760">
                  <a:extLst>
                    <a:ext uri="{9D8B030D-6E8A-4147-A177-3AD203B41FA5}">
                      <a16:colId xmlns:a16="http://schemas.microsoft.com/office/drawing/2014/main" val="2492751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Variables, data structures, logic, functions.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9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Manipulating large tabular data (</a:t>
                      </a:r>
                      <a:r>
                        <a:rPr lang="en-US" sz="2200" dirty="0" err="1"/>
                        <a:t>Numpy</a:t>
                      </a:r>
                      <a:r>
                        <a:rPr lang="en-US" sz="2200" dirty="0"/>
                        <a:t>, Pandas), plotting.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Day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Web data (APIs), geospatial, machine learning.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9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Day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Call detail records, natural language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1542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870C0B-489D-A74D-A23A-BB8F11FE25CA}"/>
              </a:ext>
            </a:extLst>
          </p:cNvPr>
          <p:cNvSpPr txBox="1"/>
          <p:nvPr/>
        </p:nvSpPr>
        <p:spPr>
          <a:xfrm>
            <a:off x="189290" y="3161338"/>
            <a:ext cx="1182577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Housekeeping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B028E6-F918-9E45-AC49-5EE849654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973209"/>
              </p:ext>
            </p:extLst>
          </p:nvPr>
        </p:nvGraphicFramePr>
        <p:xfrm>
          <a:off x="183113" y="3910430"/>
          <a:ext cx="11825774" cy="2377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147014">
                  <a:extLst>
                    <a:ext uri="{9D8B030D-6E8A-4147-A177-3AD203B41FA5}">
                      <a16:colId xmlns:a16="http://schemas.microsoft.com/office/drawing/2014/main" val="2046485863"/>
                    </a:ext>
                  </a:extLst>
                </a:gridCol>
                <a:gridCol w="8678760">
                  <a:extLst>
                    <a:ext uri="{9D8B030D-6E8A-4147-A177-3AD203B41FA5}">
                      <a16:colId xmlns:a16="http://schemas.microsoft.com/office/drawing/2014/main" val="2492751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Please arrive for 9am start!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73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Lectures (click along)</a:t>
                      </a:r>
                    </a:p>
                    <a:p>
                      <a:r>
                        <a:rPr lang="en-US" sz="2200" dirty="0"/>
                        <a:t>Labs (</a:t>
                      </a:r>
                      <a:r>
                        <a:rPr lang="en-US" sz="2200" u="sng" dirty="0"/>
                        <a:t>your time</a:t>
                      </a:r>
                      <a:r>
                        <a:rPr lang="en-US" sz="2200" dirty="0"/>
                        <a:t> to write code and read resources)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Coffee and lunch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Approx</a:t>
                      </a:r>
                      <a:r>
                        <a:rPr lang="en-US" sz="2200" dirty="0"/>
                        <a:t> 10.45 - 11.00am, 12.30-2.00pm, 3.30—3.45pm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Bring your laptop with full charge, working </a:t>
                      </a:r>
                      <a:r>
                        <a:rPr lang="en-US" sz="2200" dirty="0" err="1"/>
                        <a:t>wifi</a:t>
                      </a:r>
                      <a:r>
                        <a:rPr lang="en-US" sz="2200" dirty="0"/>
                        <a:t>, and a Google log-in</a:t>
                      </a:r>
                    </a:p>
                    <a:p>
                      <a:r>
                        <a:rPr lang="en-US" sz="2200" dirty="0"/>
                        <a:t>Help your neighbors if they’re stuck!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2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492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12F518-E321-6B47-BCF5-70706B2A240D}"/>
              </a:ext>
            </a:extLst>
          </p:cNvPr>
          <p:cNvSpPr txBox="1"/>
          <p:nvPr/>
        </p:nvSpPr>
        <p:spPr>
          <a:xfrm>
            <a:off x="189290" y="252675"/>
            <a:ext cx="1182577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5BB2F-0FAE-2D47-8C7F-75B901F91F33}"/>
              </a:ext>
            </a:extLst>
          </p:cNvPr>
          <p:cNvSpPr txBox="1"/>
          <p:nvPr/>
        </p:nvSpPr>
        <p:spPr>
          <a:xfrm>
            <a:off x="618979" y="1333380"/>
            <a:ext cx="1102873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repository</a:t>
            </a:r>
            <a:r>
              <a:rPr lang="en-US" sz="2800" dirty="0"/>
              <a:t>: 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worldbank</a:t>
            </a:r>
            <a:r>
              <a:rPr lang="en-US" sz="2800" dirty="0"/>
              <a:t>/Python-for-Data-Science/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9C9E7-0391-9542-9B42-8799FAA5C6CF}"/>
              </a:ext>
            </a:extLst>
          </p:cNvPr>
          <p:cNvSpPr txBox="1"/>
          <p:nvPr/>
        </p:nvSpPr>
        <p:spPr>
          <a:xfrm>
            <a:off x="581633" y="3612920"/>
            <a:ext cx="11028734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Starting with </a:t>
            </a:r>
            <a:r>
              <a:rPr lang="en-US" sz="2800" b="1" dirty="0" err="1"/>
              <a:t>Colab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Ensure you’re logged on to your Google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‘connect’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De-select ‘reset all </a:t>
            </a:r>
            <a:r>
              <a:rPr lang="en-US" sz="2800" dirty="0" err="1"/>
              <a:t>runtimes’</a:t>
            </a:r>
            <a:r>
              <a:rPr lang="en-US" sz="2800" dirty="0"/>
              <a:t> and click ‘run anyway’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099C4-330A-E443-86B5-A15ACDE36453}"/>
              </a:ext>
            </a:extLst>
          </p:cNvPr>
          <p:cNvSpPr txBox="1"/>
          <p:nvPr/>
        </p:nvSpPr>
        <p:spPr>
          <a:xfrm>
            <a:off x="581633" y="2290974"/>
            <a:ext cx="1102873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First exercise</a:t>
            </a:r>
            <a:endParaRPr lang="en-US" sz="2800" dirty="0"/>
          </a:p>
          <a:p>
            <a:r>
              <a:rPr lang="en-US" sz="2800" dirty="0"/>
              <a:t>Scroll down on GitHub ‘day_1’ page, click the link for ‘0_notebooks_intro’</a:t>
            </a:r>
          </a:p>
        </p:txBody>
      </p:sp>
    </p:spTree>
    <p:extLst>
      <p:ext uri="{BB962C8B-B14F-4D97-AF65-F5344CB8AC3E}">
        <p14:creationId xmlns:p14="http://schemas.microsoft.com/office/powerpoint/2010/main" val="38932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1514793" y="2395292"/>
            <a:ext cx="9148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Programming shares many concepts from everyday life.</a:t>
            </a:r>
          </a:p>
        </p:txBody>
      </p:sp>
    </p:spTree>
    <p:extLst>
      <p:ext uri="{BB962C8B-B14F-4D97-AF65-F5344CB8AC3E}">
        <p14:creationId xmlns:p14="http://schemas.microsoft.com/office/powerpoint/2010/main" val="344831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8E5E7-5715-F845-A9E1-EE5A349990B0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(1)</a:t>
            </a:r>
          </a:p>
        </p:txBody>
      </p:sp>
    </p:spTree>
    <p:extLst>
      <p:ext uri="{BB962C8B-B14F-4D97-AF65-F5344CB8AC3E}">
        <p14:creationId xmlns:p14="http://schemas.microsoft.com/office/powerpoint/2010/main" val="31440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F4E63-3F6E-3845-A96D-0E6D32A3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9" y="295421"/>
            <a:ext cx="8811997" cy="583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BE249-A97A-F54D-B4EE-C62BE85C0325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D085B-2C52-BB45-A5EB-938D0EAF59DE}"/>
              </a:ext>
            </a:extLst>
          </p:cNvPr>
          <p:cNvSpPr txBox="1"/>
          <p:nvPr/>
        </p:nvSpPr>
        <p:spPr>
          <a:xfrm>
            <a:off x="389529" y="6315905"/>
            <a:ext cx="43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Lefse</a:t>
            </a:r>
            <a:r>
              <a:rPr lang="en-US" dirty="0"/>
              <a:t>, Norwegian pancakes (makes 20)</a:t>
            </a:r>
          </a:p>
        </p:txBody>
      </p:sp>
    </p:spTree>
    <p:extLst>
      <p:ext uri="{BB962C8B-B14F-4D97-AF65-F5344CB8AC3E}">
        <p14:creationId xmlns:p14="http://schemas.microsoft.com/office/powerpoint/2010/main" val="165531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6584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Key elements of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467D2-5689-F742-B017-D953FB00224F}"/>
              </a:ext>
            </a:extLst>
          </p:cNvPr>
          <p:cNvSpPr txBox="1"/>
          <p:nvPr/>
        </p:nvSpPr>
        <p:spPr>
          <a:xfrm>
            <a:off x="541878" y="1885070"/>
            <a:ext cx="10583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vocabulary of words, abbreviations and symbols.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Rules about what can be said and where – their </a:t>
            </a:r>
            <a:r>
              <a:rPr lang="en-US" sz="2800" b="1" i="1" dirty="0">
                <a:solidFill>
                  <a:schemeClr val="accent2"/>
                </a:solidFill>
              </a:rPr>
              <a:t>syntax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sequence of operations to be performed in order.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Repetition of some operations (</a:t>
            </a:r>
            <a:r>
              <a:rPr lang="en-US" sz="2800" b="1" i="1" dirty="0">
                <a:solidFill>
                  <a:schemeClr val="accent2"/>
                </a:solidFill>
              </a:rPr>
              <a:t>loops</a:t>
            </a:r>
            <a:r>
              <a:rPr lang="en-US" sz="2800" dirty="0"/>
              <a:t>) or logical tests (</a:t>
            </a:r>
            <a:r>
              <a:rPr lang="en-US" sz="2800" b="1" i="1" dirty="0">
                <a:solidFill>
                  <a:schemeClr val="accent2"/>
                </a:solidFill>
              </a:rPr>
              <a:t>conditions</a:t>
            </a:r>
            <a:r>
              <a:rPr lang="en-US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Sometimes, a reference to procedures defined elsewhere (</a:t>
            </a:r>
            <a:r>
              <a:rPr lang="en-US" sz="2800" b="1" i="1" dirty="0">
                <a:solidFill>
                  <a:schemeClr val="accent2"/>
                </a:solidFill>
              </a:rPr>
              <a:t>functions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02B2E-D3E0-F841-83D2-30B478C6E344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</p:spTree>
    <p:extLst>
      <p:ext uri="{BB962C8B-B14F-4D97-AF65-F5344CB8AC3E}">
        <p14:creationId xmlns:p14="http://schemas.microsoft.com/office/powerpoint/2010/main" val="12356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3887C-A4BD-804D-9C4E-FDA1367ACC4E}"/>
              </a:ext>
            </a:extLst>
          </p:cNvPr>
          <p:cNvSpPr txBox="1"/>
          <p:nvPr/>
        </p:nvSpPr>
        <p:spPr>
          <a:xfrm rot="294612">
            <a:off x="5603126" y="512568"/>
            <a:ext cx="6509657" cy="138499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Specialized syntax, loops, functions and logic are all common ways of thinking in other domains (like cooking).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C84FEBF-35A1-0E4F-B605-37757EC4A13A}"/>
              </a:ext>
            </a:extLst>
          </p:cNvPr>
          <p:cNvSpPr/>
          <p:nvPr/>
        </p:nvSpPr>
        <p:spPr>
          <a:xfrm>
            <a:off x="973395" y="3795249"/>
            <a:ext cx="2015612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E8AF11F-5600-5B4E-9968-3DC7ACAC1C18}"/>
              </a:ext>
            </a:extLst>
          </p:cNvPr>
          <p:cNvSpPr/>
          <p:nvPr/>
        </p:nvSpPr>
        <p:spPr>
          <a:xfrm>
            <a:off x="5066071" y="3429000"/>
            <a:ext cx="4230329" cy="615566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1D213A3-8D34-E645-B656-87C13E02154C}"/>
              </a:ext>
            </a:extLst>
          </p:cNvPr>
          <p:cNvSpPr/>
          <p:nvPr/>
        </p:nvSpPr>
        <p:spPr>
          <a:xfrm>
            <a:off x="2111829" y="4652963"/>
            <a:ext cx="2447885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16372-B8B1-124A-9BF6-8E2307F2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50"/>
          <a:stretch/>
        </p:blipFill>
        <p:spPr>
          <a:xfrm>
            <a:off x="439793" y="2208823"/>
            <a:ext cx="8146223" cy="109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BED4D-AE2B-DA45-A9EA-B2B1BEF6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26"/>
          <a:stretch/>
        </p:blipFill>
        <p:spPr>
          <a:xfrm>
            <a:off x="348718" y="3593397"/>
            <a:ext cx="8237298" cy="124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507BD-667D-0945-89C9-246DDBA803CB}"/>
              </a:ext>
            </a:extLst>
          </p:cNvPr>
          <p:cNvSpPr txBox="1"/>
          <p:nvPr/>
        </p:nvSpPr>
        <p:spPr>
          <a:xfrm>
            <a:off x="4876039" y="3240647"/>
            <a:ext cx="770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AA6-0EFD-8C4E-B4FB-6B2A4D57716B}"/>
              </a:ext>
            </a:extLst>
          </p:cNvPr>
          <p:cNvSpPr txBox="1"/>
          <p:nvPr/>
        </p:nvSpPr>
        <p:spPr>
          <a:xfrm>
            <a:off x="1526344" y="1490254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7755A-30B0-F24F-BD87-0C21C3EADFA6}"/>
              </a:ext>
            </a:extLst>
          </p:cNvPr>
          <p:cNvSpPr txBox="1"/>
          <p:nvPr/>
        </p:nvSpPr>
        <p:spPr>
          <a:xfrm>
            <a:off x="4200575" y="1444813"/>
            <a:ext cx="624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EAF1-1985-3E4E-A38D-B38F7940DB93}"/>
              </a:ext>
            </a:extLst>
          </p:cNvPr>
          <p:cNvSpPr txBox="1"/>
          <p:nvPr/>
        </p:nvSpPr>
        <p:spPr>
          <a:xfrm>
            <a:off x="3257627" y="3594424"/>
            <a:ext cx="318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syntax (indentation)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683C4-ADE4-7F4D-AC8D-DA682D112D52}"/>
              </a:ext>
            </a:extLst>
          </p:cNvPr>
          <p:cNvSpPr txBox="1"/>
          <p:nvPr/>
        </p:nvSpPr>
        <p:spPr>
          <a:xfrm>
            <a:off x="7090125" y="1470794"/>
            <a:ext cx="2991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elements of syntax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AF5BD2-242C-4D4A-8DA3-83C9BB165862}"/>
              </a:ext>
            </a:extLst>
          </p:cNvPr>
          <p:cNvCxnSpPr>
            <a:cxnSpLocks/>
          </p:cNvCxnSpPr>
          <p:nvPr/>
        </p:nvCxnSpPr>
        <p:spPr>
          <a:xfrm flipH="1">
            <a:off x="1033976" y="1854837"/>
            <a:ext cx="492368" cy="3172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5ADE34-54AA-3049-A9F4-DF78AF0D0C26}"/>
              </a:ext>
            </a:extLst>
          </p:cNvPr>
          <p:cNvCxnSpPr>
            <a:cxnSpLocks/>
          </p:cNvCxnSpPr>
          <p:nvPr/>
        </p:nvCxnSpPr>
        <p:spPr>
          <a:xfrm flipH="1">
            <a:off x="3756076" y="1751864"/>
            <a:ext cx="436096" cy="26161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F30B5E-AD3C-284D-9A01-4C2F4ACD9CCD}"/>
              </a:ext>
            </a:extLst>
          </p:cNvPr>
          <p:cNvCxnSpPr>
            <a:cxnSpLocks/>
          </p:cNvCxnSpPr>
          <p:nvPr/>
        </p:nvCxnSpPr>
        <p:spPr>
          <a:xfrm flipH="1" flipV="1">
            <a:off x="3516923" y="3179299"/>
            <a:ext cx="1252652" cy="24970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72A7C6-2CE8-1049-91F7-856C952139C1}"/>
              </a:ext>
            </a:extLst>
          </p:cNvPr>
          <p:cNvCxnSpPr>
            <a:cxnSpLocks/>
          </p:cNvCxnSpPr>
          <p:nvPr/>
        </p:nvCxnSpPr>
        <p:spPr>
          <a:xfrm flipH="1" flipV="1">
            <a:off x="1280160" y="3154340"/>
            <a:ext cx="1871003" cy="60339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ACB7DF-1B32-2C4A-B72F-14803748C102}"/>
              </a:ext>
            </a:extLst>
          </p:cNvPr>
          <p:cNvCxnSpPr>
            <a:cxnSpLocks/>
          </p:cNvCxnSpPr>
          <p:nvPr/>
        </p:nvCxnSpPr>
        <p:spPr>
          <a:xfrm flipH="1">
            <a:off x="6843306" y="2065617"/>
            <a:ext cx="640706" cy="56739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1330368" y="3075057"/>
            <a:ext cx="953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Data science - two popular representations:</a:t>
            </a:r>
          </a:p>
        </p:txBody>
      </p:sp>
    </p:spTree>
    <p:extLst>
      <p:ext uri="{BB962C8B-B14F-4D97-AF65-F5344CB8AC3E}">
        <p14:creationId xmlns:p14="http://schemas.microsoft.com/office/powerpoint/2010/main" val="96067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37019</TotalTime>
  <Words>706</Words>
  <Application>Microsoft Macintosh PowerPoint</Application>
  <PresentationFormat>Widescreen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Jones</dc:creator>
  <cp:lastModifiedBy>Nicholas Jones</cp:lastModifiedBy>
  <cp:revision>63</cp:revision>
  <cp:lastPrinted>2019-02-11T19:06:28Z</cp:lastPrinted>
  <dcterms:created xsi:type="dcterms:W3CDTF">2019-02-08T20:54:23Z</dcterms:created>
  <dcterms:modified xsi:type="dcterms:W3CDTF">2019-07-23T16:49:36Z</dcterms:modified>
</cp:coreProperties>
</file>